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9" r:id="rId2"/>
    <p:sldMasterId id="2147483660" r:id="rId3"/>
    <p:sldMasterId id="2147483661" r:id="rId4"/>
    <p:sldMasterId id="2147483662" r:id="rId5"/>
    <p:sldMasterId id="2147483663" r:id="rId6"/>
    <p:sldMasterId id="2147483664" r:id="rId7"/>
    <p:sldMasterId id="2147483665" r:id="rId8"/>
    <p:sldMasterId id="2147483666" r:id="rId9"/>
    <p:sldMasterId id="2147483667" r:id="rId10"/>
    <p:sldMasterId id="2147483668" r:id="rId11"/>
    <p:sldMasterId id="2147483669" r:id="rId12"/>
  </p:sldMasterIdLst>
  <p:notesMasterIdLst>
    <p:notesMasterId r:id="rId64"/>
  </p:notesMasterIdLst>
  <p:handoutMasterIdLst>
    <p:handoutMasterId r:id="rId65"/>
  </p:handoutMasterIdLst>
  <p:sldIdLst>
    <p:sldId id="263" r:id="rId13"/>
    <p:sldId id="427" r:id="rId14"/>
    <p:sldId id="428" r:id="rId15"/>
    <p:sldId id="414" r:id="rId16"/>
    <p:sldId id="421" r:id="rId17"/>
    <p:sldId id="422" r:id="rId18"/>
    <p:sldId id="430" r:id="rId19"/>
    <p:sldId id="433" r:id="rId20"/>
    <p:sldId id="434" r:id="rId21"/>
    <p:sldId id="435" r:id="rId22"/>
    <p:sldId id="446" r:id="rId23"/>
    <p:sldId id="436" r:id="rId24"/>
    <p:sldId id="437" r:id="rId25"/>
    <p:sldId id="445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386" r:id="rId34"/>
    <p:sldId id="387" r:id="rId35"/>
    <p:sldId id="447" r:id="rId36"/>
    <p:sldId id="431" r:id="rId37"/>
    <p:sldId id="379" r:id="rId38"/>
    <p:sldId id="385" r:id="rId39"/>
    <p:sldId id="384" r:id="rId40"/>
    <p:sldId id="347" r:id="rId41"/>
    <p:sldId id="429" r:id="rId42"/>
    <p:sldId id="468" r:id="rId43"/>
    <p:sldId id="448" r:id="rId44"/>
    <p:sldId id="451" r:id="rId45"/>
    <p:sldId id="452" r:id="rId46"/>
    <p:sldId id="450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2" r:id="rId56"/>
    <p:sldId id="463" r:id="rId57"/>
    <p:sldId id="464" r:id="rId58"/>
    <p:sldId id="467" r:id="rId59"/>
    <p:sldId id="466" r:id="rId60"/>
    <p:sldId id="465" r:id="rId61"/>
    <p:sldId id="412" r:id="rId62"/>
    <p:sldId id="409" r:id="rId63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20574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41148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61722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822960" algn="ctr" rtl="0" fontAlgn="base">
      <a:spcBef>
        <a:spcPct val="0"/>
      </a:spcBef>
      <a:spcAft>
        <a:spcPct val="0"/>
      </a:spcAft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028700" algn="l" defTabSz="20574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234440" algn="l" defTabSz="20574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440180" algn="l" defTabSz="20574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645920" algn="l" defTabSz="205740" rtl="0" eaLnBrk="1" latinLnBrk="0" hangingPunct="1">
      <a:defRPr sz="29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5"/>
    <p:restoredTop sz="85714" autoAdjust="0"/>
  </p:normalViewPr>
  <p:slideViewPr>
    <p:cSldViewPr snapToObjects="1">
      <p:cViewPr varScale="1">
        <p:scale>
          <a:sx n="108" d="100"/>
          <a:sy n="108" d="100"/>
        </p:scale>
        <p:origin x="14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1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63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DD960-9C92-A94C-8D19-31E99C43284A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C403-6CB4-FA4D-994A-69D38F832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6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867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19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Gill Sans" charset="0"/>
        <a:ea typeface="ＭＳ Ｐゴシック" charset="0"/>
        <a:cs typeface="+mn-cs"/>
      </a:defRPr>
    </a:lvl1pPr>
    <a:lvl2pPr marL="205740" algn="l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411480" algn="l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617220" algn="l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822960" algn="l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1028700" algn="l" defTabSz="20574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34440" algn="l" defTabSz="20574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40180" algn="l" defTabSz="20574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45920" algn="l" defTabSz="20574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07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3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73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2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48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3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0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9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29296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4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84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53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29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9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60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53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84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4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7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04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Percentage</a:t>
            </a:r>
            <a:r>
              <a:rPr lang="en-US" baseline="0" dirty="0" smtClean="0"/>
              <a:t> from Alexa, 96.3% to be precise, based on the OS of servers reachable from the internet.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41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95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73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54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74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21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60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91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28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7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30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0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52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30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752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1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34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21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6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7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447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6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56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8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5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9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821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46601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8526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43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882618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096" y="2886790"/>
            <a:ext cx="4109799" cy="213955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3475" y="2886790"/>
            <a:ext cx="4110514" cy="213955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1587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153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2846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787365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7897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08839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2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262" y="485775"/>
            <a:ext cx="2092404" cy="41683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9334" y="485775"/>
            <a:ext cx="6209348" cy="41683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4019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4446" y="1836659"/>
            <a:ext cx="2075974" cy="318968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5096" y="1836659"/>
            <a:ext cx="6160770" cy="318968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9721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55008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4100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36510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7949" y="3610451"/>
            <a:ext cx="3810476" cy="1533049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005" y="3610451"/>
            <a:ext cx="3810476" cy="1533049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968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4108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449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97635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46864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0916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512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0811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5098" y="1881664"/>
            <a:ext cx="1922383" cy="32618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7949" y="1881664"/>
            <a:ext cx="5698569" cy="32618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95618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1323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9493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  <a:prstGeom prst="rect">
            <a:avLst/>
          </a:prstGeom>
        </p:spPr>
        <p:txBody>
          <a:bodyPr vert="horz" lIns="41148" tIns="20574" rIns="41148" bIns="20574"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904741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29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9385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7597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6197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74464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06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029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4208973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52001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10362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5251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0026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096" y="3515440"/>
            <a:ext cx="4100513" cy="800814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88" y="3515440"/>
            <a:ext cx="4100513" cy="800814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8596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62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037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056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3476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2221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43381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914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2722484"/>
            <a:ext cx="2068830" cy="15937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5096" y="2722484"/>
            <a:ext cx="6138624" cy="15937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483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5267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900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98266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335" y="1085850"/>
            <a:ext cx="4150519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433" y="1085850"/>
            <a:ext cx="4151233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6307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6830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40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978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56537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84893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5378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9158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262" y="485775"/>
            <a:ext cx="2092404" cy="41683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9334" y="485775"/>
            <a:ext cx="6209348" cy="41683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9760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612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4552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  <a:prstGeom prst="rect">
            <a:avLst/>
          </a:prstGeom>
        </p:spPr>
        <p:txBody>
          <a:bodyPr vert="horz" lIns="41148" tIns="20574" rIns="41148" bIns="20574"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3555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29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3911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5453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4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335" y="1085850"/>
            <a:ext cx="4150519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433" y="1085850"/>
            <a:ext cx="4151233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5725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7501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02103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42227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887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10362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031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05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4474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2856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335" y="1085850"/>
            <a:ext cx="4150519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433" y="1085850"/>
            <a:ext cx="4151233" cy="3568303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273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94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576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055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00463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89646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85292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4117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262" y="485775"/>
            <a:ext cx="2092404" cy="41683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9334" y="485775"/>
            <a:ext cx="6209348" cy="41683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251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35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7692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739260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2954" y="3523297"/>
            <a:ext cx="4065508" cy="760810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7042" y="3523297"/>
            <a:ext cx="4065508" cy="760810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417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503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0002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740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30357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260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05818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5399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23008" y="2728912"/>
            <a:ext cx="2049542" cy="15551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2954" y="2728912"/>
            <a:ext cx="6081475" cy="155519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461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047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81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  <a:prstGeom prst="rect">
            <a:avLst/>
          </a:prstGeom>
        </p:spPr>
        <p:txBody>
          <a:bodyPr vert="horz" lIns="41148" tIns="20574" rIns="41148" bIns="20574"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2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30628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29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442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47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810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3212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00763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95220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5741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740"/>
            <a:ext cx="205740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740"/>
            <a:ext cx="6103620" cy="438912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5172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9852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73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6802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75702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29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0960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149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7031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09110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0787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17070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1503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976" y="480060"/>
            <a:ext cx="2093119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80060"/>
            <a:ext cx="6210776" cy="411480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538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57"/>
            <a:ext cx="7772400" cy="11022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4609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79778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866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33" y="3305414"/>
            <a:ext cx="7772400" cy="1021556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233" y="2180273"/>
            <a:ext cx="7772400" cy="1125141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823274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290" y="1200150"/>
            <a:ext cx="4080510" cy="3394710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2181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73"/>
            <a:ext cx="4040505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918"/>
            <a:ext cx="4040505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6" y="1151573"/>
            <a:ext cx="4041934" cy="479346"/>
          </a:xfrm>
          <a:prstGeom prst="rect">
            <a:avLst/>
          </a:prstGeom>
        </p:spPr>
        <p:txBody>
          <a:bodyPr vert="horz" lIns="41148" tIns="20574" rIns="41148" bIns="20574"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6" y="1630918"/>
            <a:ext cx="4041934" cy="2963942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7901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36869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5301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026"/>
            <a:ext cx="3008233" cy="871538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2" y="205026"/>
            <a:ext cx="5112068" cy="4389834"/>
          </a:xfrm>
          <a:prstGeom prst="rect">
            <a:avLst/>
          </a:prstGeom>
        </p:spPr>
        <p:txBody>
          <a:bodyPr vert="horz" lIns="41148" tIns="20574" rIns="41148" bIns="20574"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63"/>
            <a:ext cx="3008233" cy="351829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34517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7" y="3600450"/>
            <a:ext cx="5486400" cy="42505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7" y="459343"/>
            <a:ext cx="5486400" cy="3086100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7" y="4025503"/>
            <a:ext cx="5486400" cy="603647"/>
          </a:xfrm>
          <a:prstGeom prst="rect">
            <a:avLst/>
          </a:prstGeom>
        </p:spPr>
        <p:txBody>
          <a:bodyPr vert="horz" lIns="41148" tIns="20574" rIns="41148" bIns="20574"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78847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751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015" y="1200150"/>
            <a:ext cx="2173129" cy="376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6452235" cy="3766900"/>
          </a:xfrm>
          <a:prstGeom prst="rect">
            <a:avLst/>
          </a:prstGeom>
        </p:spPr>
        <p:txBody>
          <a:bodyPr vert="eaVert" lIns="41148" tIns="20574" rIns="41148" bIns="2057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272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9335" y="485775"/>
            <a:ext cx="8370332" cy="50863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22860" tIns="22860" rIns="22860" bIns="228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9335" y="1085850"/>
            <a:ext cx="8370332" cy="35683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Light" charset="0"/>
              </a:rPr>
              <a:t>Click to edit Master text styles</a:t>
            </a:r>
          </a:p>
          <a:p>
            <a:pPr lvl="1"/>
            <a:r>
              <a:rPr lang="en-US">
                <a:sym typeface="Sketch Gothic Light" charset="0"/>
              </a:rPr>
              <a:t>Second level</a:t>
            </a:r>
          </a:p>
          <a:p>
            <a:pPr lvl="2"/>
            <a:r>
              <a:rPr lang="en-US">
                <a:sym typeface="Sketch Gothic Light" charset="0"/>
              </a:rPr>
              <a:t>Third level</a:t>
            </a:r>
          </a:p>
          <a:p>
            <a:pPr lvl="3"/>
            <a:r>
              <a:rPr lang="en-US">
                <a:sym typeface="Sketch Gothic Light" charset="0"/>
              </a:rPr>
              <a:t>Fourth level</a:t>
            </a:r>
          </a:p>
          <a:p>
            <a:pPr lvl="4"/>
            <a:r>
              <a:rPr lang="en-US">
                <a:sym typeface="Sketch Gothic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j-lt"/>
          <a:ea typeface="+mj-ea"/>
          <a:cs typeface="+mj-cs"/>
          <a:sym typeface="Sketch Gothic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3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1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6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0098" y="1836659"/>
            <a:ext cx="8290322" cy="105013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096" y="2886790"/>
            <a:ext cx="8288893" cy="21395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+mj-lt"/>
          <a:ea typeface="+mj-ea"/>
          <a:cs typeface="+mj-cs"/>
          <a:sym typeface="Arial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348615" algn="ctr" rtl="0" fontAlgn="base">
        <a:lnSpc>
          <a:spcPct val="90000"/>
        </a:lnSpc>
        <a:spcBef>
          <a:spcPts val="495"/>
        </a:spcBef>
        <a:spcAft>
          <a:spcPct val="0"/>
        </a:spcAft>
        <a:defRPr sz="19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685800" algn="ctr" rtl="0" fontAlgn="base">
        <a:lnSpc>
          <a:spcPct val="90000"/>
        </a:lnSpc>
        <a:spcBef>
          <a:spcPts val="450"/>
        </a:spcBef>
        <a:spcAft>
          <a:spcPct val="0"/>
        </a:spcAft>
        <a:defRPr sz="16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3pPr>
      <a:lvl4pPr marL="1022985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4pPr>
      <a:lvl5pPr marL="137160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5pPr>
      <a:lvl6pPr marL="157734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178308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98882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219456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7948" y="1881663"/>
            <a:ext cx="7689533" cy="17287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Light" charset="0"/>
              </a:rPr>
              <a:t>Click to edit Master title style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7948" y="3610451"/>
            <a:ext cx="7689533" cy="15330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Light" charset="0"/>
              </a:rPr>
              <a:t>Click to edit Master text styles</a:t>
            </a:r>
          </a:p>
          <a:p>
            <a:pPr lvl="1"/>
            <a:r>
              <a:rPr lang="en-US">
                <a:sym typeface="Sketch Gothic Light" charset="0"/>
              </a:rPr>
              <a:t>Second level</a:t>
            </a:r>
          </a:p>
          <a:p>
            <a:pPr lvl="2"/>
            <a:r>
              <a:rPr lang="en-US">
                <a:sym typeface="Sketch Gothic Light" charset="0"/>
              </a:rPr>
              <a:t>Third level</a:t>
            </a:r>
          </a:p>
          <a:p>
            <a:pPr lvl="3"/>
            <a:r>
              <a:rPr lang="en-US">
                <a:sym typeface="Sketch Gothic Light" charset="0"/>
              </a:rPr>
              <a:t>Fourth level</a:t>
            </a:r>
          </a:p>
          <a:p>
            <a:pPr lvl="4"/>
            <a:r>
              <a:rPr lang="en-US">
                <a:sym typeface="Sketch Gothic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+mj-lt"/>
          <a:ea typeface="+mj-ea"/>
          <a:cs typeface="+mj-cs"/>
          <a:sym typeface="Sketch Gothic Ligh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5300">
          <a:solidFill>
            <a:srgbClr val="FFFFFF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9pPr>
    </p:titleStyle>
    <p:body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1pPr>
      <a:lvl2pPr marL="348615" algn="ctr" rtl="0" fontAlgn="base">
        <a:lnSpc>
          <a:spcPct val="90000"/>
        </a:lnSpc>
        <a:spcBef>
          <a:spcPts val="495"/>
        </a:spcBef>
        <a:spcAft>
          <a:spcPct val="0"/>
        </a:spcAft>
        <a:defRPr sz="23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2pPr>
      <a:lvl3pPr marL="685800" algn="ctr" rtl="0" fontAlgn="base">
        <a:lnSpc>
          <a:spcPct val="90000"/>
        </a:lnSpc>
        <a:spcBef>
          <a:spcPts val="450"/>
        </a:spcBef>
        <a:spcAft>
          <a:spcPct val="0"/>
        </a:spcAft>
        <a:defRPr sz="20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3pPr>
      <a:lvl4pPr marL="1022985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4pPr>
      <a:lvl5pPr marL="1371600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5pPr>
      <a:lvl6pPr marL="1577340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6pPr>
      <a:lvl7pPr marL="1783080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7pPr>
      <a:lvl8pPr marL="1988820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8pPr>
      <a:lvl9pPr marL="2194560" algn="ctr" rtl="0" fontAlgn="base">
        <a:lnSpc>
          <a:spcPct val="90000"/>
        </a:lnSpc>
        <a:spcBef>
          <a:spcPts val="315"/>
        </a:spcBef>
        <a:spcAft>
          <a:spcPct val="0"/>
        </a:spcAft>
        <a:defRPr sz="17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2722484"/>
            <a:ext cx="8269605" cy="79295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096" y="3515440"/>
            <a:ext cx="8269605" cy="8008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+mj-lt"/>
          <a:ea typeface="+mj-ea"/>
          <a:cs typeface="+mj-cs"/>
          <a:sym typeface="Arial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348615" algn="ctr" rtl="0" fontAlgn="base">
        <a:lnSpc>
          <a:spcPct val="90000"/>
        </a:lnSpc>
        <a:spcBef>
          <a:spcPts val="495"/>
        </a:spcBef>
        <a:spcAft>
          <a:spcPct val="0"/>
        </a:spcAft>
        <a:defRPr sz="19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685800" algn="ctr" rtl="0" fontAlgn="base">
        <a:lnSpc>
          <a:spcPct val="90000"/>
        </a:lnSpc>
        <a:spcBef>
          <a:spcPts val="450"/>
        </a:spcBef>
        <a:spcAft>
          <a:spcPct val="0"/>
        </a:spcAft>
        <a:defRPr sz="16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3pPr>
      <a:lvl4pPr marL="1022985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4pPr>
      <a:lvl5pPr marL="137160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5pPr>
      <a:lvl6pPr marL="157734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178308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98882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219456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9335" y="485775"/>
            <a:ext cx="8370332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22860" tIns="22860" rIns="22860" bIns="228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Bold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9335" y="1085850"/>
            <a:ext cx="8370332" cy="35683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Light" charset="0"/>
              </a:rPr>
              <a:t>Click to edit Master text styles</a:t>
            </a:r>
          </a:p>
          <a:p>
            <a:pPr lvl="1"/>
            <a:r>
              <a:rPr lang="en-US">
                <a:sym typeface="Sketch Gothic Light" charset="0"/>
              </a:rPr>
              <a:t>Second level</a:t>
            </a:r>
          </a:p>
          <a:p>
            <a:pPr lvl="2"/>
            <a:r>
              <a:rPr lang="en-US">
                <a:sym typeface="Sketch Gothic Light" charset="0"/>
              </a:rPr>
              <a:t>Third level</a:t>
            </a:r>
          </a:p>
          <a:p>
            <a:pPr lvl="3"/>
            <a:r>
              <a:rPr lang="en-US">
                <a:sym typeface="Sketch Gothic Light" charset="0"/>
              </a:rPr>
              <a:t>Fourth level</a:t>
            </a:r>
          </a:p>
          <a:p>
            <a:pPr lvl="4"/>
            <a:r>
              <a:rPr lang="en-US">
                <a:sym typeface="Sketch Gothic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+mj-lt"/>
          <a:ea typeface="+mj-ea"/>
          <a:cs typeface="+mj-cs"/>
          <a:sym typeface="Sketch Gothic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3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0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9335" y="485775"/>
            <a:ext cx="8370332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22860" tIns="22860" rIns="22860" bIns="228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Bold" charset="0"/>
              </a:rPr>
              <a:t>Click to edit Master title style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9335" y="1085850"/>
            <a:ext cx="8370332" cy="356830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Light" charset="0"/>
              </a:rPr>
              <a:t>Click to edit Master text styles</a:t>
            </a:r>
          </a:p>
          <a:p>
            <a:pPr lvl="1"/>
            <a:r>
              <a:rPr lang="en-US">
                <a:sym typeface="Sketch Gothic Light" charset="0"/>
              </a:rPr>
              <a:t>Second level</a:t>
            </a:r>
          </a:p>
          <a:p>
            <a:pPr lvl="2"/>
            <a:r>
              <a:rPr lang="en-US">
                <a:sym typeface="Sketch Gothic Light" charset="0"/>
              </a:rPr>
              <a:t>Third level</a:t>
            </a:r>
          </a:p>
          <a:p>
            <a:pPr lvl="3"/>
            <a:r>
              <a:rPr lang="en-US">
                <a:sym typeface="Sketch Gothic Light" charset="0"/>
              </a:rPr>
              <a:t>Fourth level</a:t>
            </a:r>
          </a:p>
          <a:p>
            <a:pPr lvl="4"/>
            <a:r>
              <a:rPr lang="en-US">
                <a:sym typeface="Sketch Gothic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+mj-lt"/>
          <a:ea typeface="+mj-ea"/>
          <a:cs typeface="+mj-cs"/>
          <a:sym typeface="Sketch Gothic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3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0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79383" y="2728913"/>
            <a:ext cx="8193167" cy="79438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2954" y="3523297"/>
            <a:ext cx="8199596" cy="7608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+mj-lt"/>
          <a:ea typeface="+mj-ea"/>
          <a:cs typeface="+mj-cs"/>
          <a:sym typeface="Arial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348615" algn="ctr" rtl="0" fontAlgn="base">
        <a:lnSpc>
          <a:spcPct val="90000"/>
        </a:lnSpc>
        <a:spcBef>
          <a:spcPts val="495"/>
        </a:spcBef>
        <a:spcAft>
          <a:spcPct val="0"/>
        </a:spcAft>
        <a:defRPr sz="19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685800" algn="ctr" rtl="0" fontAlgn="base">
        <a:lnSpc>
          <a:spcPct val="90000"/>
        </a:lnSpc>
        <a:spcBef>
          <a:spcPts val="450"/>
        </a:spcBef>
        <a:spcAft>
          <a:spcPct val="0"/>
        </a:spcAft>
        <a:defRPr sz="16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3pPr>
      <a:lvl4pPr marL="1022985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4pPr>
      <a:lvl5pPr marL="137160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5pPr>
      <a:lvl6pPr marL="157734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178308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98882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2194560" algn="ctr" rtl="0" fontAlgn="base">
        <a:lnSpc>
          <a:spcPct val="90000"/>
        </a:lnSpc>
        <a:spcBef>
          <a:spcPts val="315"/>
        </a:spcBef>
        <a:spcAft>
          <a:spcPct val="0"/>
        </a:spcAft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FFFFFF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2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9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6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480060"/>
            <a:ext cx="8372475" cy="50863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22860" tIns="22860" rIns="22860" bIns="228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+mj-lt"/>
          <a:ea typeface="+mj-ea"/>
          <a:cs typeface="+mj-cs"/>
          <a:sym typeface="Sketch Gothic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4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22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Sketch Gothic Light" charset="0"/>
        <a:buChar char="•"/>
        <a:defRPr sz="19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500">
          <a:solidFill>
            <a:srgbClr val="FFFFFF"/>
          </a:solidFill>
          <a:latin typeface="+mn-lt"/>
          <a:ea typeface="+mn-ea"/>
          <a:cs typeface="+mn-cs"/>
          <a:sym typeface="Sketch Gothic Light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77955" y="4389120"/>
            <a:ext cx="8373189" cy="57793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ketch Gothic Bold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ransition/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+mj-lt"/>
          <a:ea typeface="+mj-ea"/>
          <a:cs typeface="+mj-cs"/>
          <a:sym typeface="Sketch Gothic Bold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5pPr>
      <a:lvl6pPr marL="205740"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6pPr>
      <a:lvl7pPr marL="411480"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7pPr>
      <a:lvl8pPr marL="617220"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8pPr>
      <a:lvl9pPr marL="822960" algn="l" rtl="0" fontAlgn="base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rgbClr val="FF9933"/>
          </a:solidFill>
          <a:latin typeface="Sketch Gothic Bold" charset="0"/>
          <a:ea typeface="ヒラギノ角ゴ ProN W6" charset="0"/>
          <a:cs typeface="ヒラギノ角ゴ ProN W6" charset="0"/>
          <a:sym typeface="Sketch Gothic Bold" charset="0"/>
        </a:defRPr>
      </a:lvl9pPr>
    </p:titleStyle>
    <p:bodyStyle>
      <a:lvl1pPr marL="207169" indent="-207169" algn="l" rtl="0" fontAlgn="base">
        <a:lnSpc>
          <a:spcPct val="90000"/>
        </a:lnSpc>
        <a:spcBef>
          <a:spcPts val="58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22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385048" indent="-177880" algn="l" rtl="0" fontAlgn="base">
        <a:lnSpc>
          <a:spcPct val="90000"/>
        </a:lnSpc>
        <a:spcBef>
          <a:spcPts val="495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9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2pPr>
      <a:lvl3pPr marL="566500" indent="-181451" algn="l" rtl="0" fontAlgn="base">
        <a:lnSpc>
          <a:spcPct val="90000"/>
        </a:lnSpc>
        <a:spcBef>
          <a:spcPts val="450"/>
        </a:spcBef>
        <a:spcAft>
          <a:spcPct val="0"/>
        </a:spcAft>
        <a:buClr>
          <a:srgbClr val="FFFFFF"/>
        </a:buClr>
        <a:buSzPct val="89000"/>
        <a:buFont typeface="Arial" charset="0"/>
        <a:buChar char="•"/>
        <a:defRPr sz="16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3pPr>
      <a:lvl4pPr marL="722233" indent="-155734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4pPr>
      <a:lvl5pPr marL="87368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5pPr>
      <a:lvl6pPr marL="107942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128516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149090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1696641" indent="-151448" algn="l" rtl="0" fontAlgn="base">
        <a:lnSpc>
          <a:spcPct val="90000"/>
        </a:lnSpc>
        <a:spcBef>
          <a:spcPts val="315"/>
        </a:spcBef>
        <a:spcAft>
          <a:spcPct val="0"/>
        </a:spcAft>
        <a:buClr>
          <a:srgbClr val="FFFFFF"/>
        </a:buClr>
        <a:buSzPct val="89000"/>
        <a:buFont typeface="Wingdings" charset="0"/>
        <a:buChar char="q"/>
        <a:defRPr sz="13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20574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85" y="1385887"/>
            <a:ext cx="822960" cy="50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17" y="528638"/>
            <a:ext cx="140089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853049"/>
            <a:ext cx="3078243" cy="15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0" y="608648"/>
            <a:ext cx="2828925" cy="458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6"/>
          <p:cNvSpPr>
            <a:spLocks/>
          </p:cNvSpPr>
          <p:nvPr/>
        </p:nvSpPr>
        <p:spPr bwMode="auto">
          <a:xfrm>
            <a:off x="460058" y="1194435"/>
            <a:ext cx="3531870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22860" tIns="22860" rIns="22860" bIns="22860"/>
          <a:lstStyle/>
          <a:p>
            <a:pPr>
              <a:lnSpc>
                <a:spcPct val="110000"/>
              </a:lnSpc>
            </a:pPr>
            <a:endParaRPr lang="en-US" sz="3300" dirty="0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93" y="629365"/>
            <a:ext cx="492919" cy="3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Rectangle 8"/>
          <p:cNvSpPr>
            <a:spLocks/>
          </p:cNvSpPr>
          <p:nvPr/>
        </p:nvSpPr>
        <p:spPr bwMode="auto">
          <a:xfrm>
            <a:off x="-873354" y="614322"/>
            <a:ext cx="7504426" cy="257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22860" tIns="22860" rIns="22860" bIns="22860"/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What Is Linux </a:t>
            </a:r>
          </a:p>
          <a:p>
            <a:pPr>
              <a:lnSpc>
                <a:spcPct val="90000"/>
              </a:lnSpc>
            </a:pP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Why Is It Amazing?</a:t>
            </a:r>
          </a:p>
          <a:p>
            <a:pPr>
              <a:lnSpc>
                <a:spcPct val="90000"/>
              </a:lnSpc>
            </a:pP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               (also, what is this cloud thing I keep hearing about?)</a:t>
            </a:r>
            <a:endParaRPr lang="en-US" sz="2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71" y="1419614"/>
            <a:ext cx="1850378" cy="82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590550"/>
            <a:ext cx="4572000" cy="680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Linus Torvalds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01992" y="4246019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University of Helsinki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02" y="1253490"/>
            <a:ext cx="486918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54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590550"/>
            <a:ext cx="4572000" cy="680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Linus Torvalds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01992" y="4246019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University of Helsinki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46496" y="986700"/>
            <a:ext cx="18829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0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40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590550"/>
            <a:ext cx="4572000" cy="680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Linus Torvalds</a:t>
            </a:r>
          </a:p>
          <a:p>
            <a:pPr>
              <a:lnSpc>
                <a:spcPct val="90000"/>
              </a:lnSpc>
            </a:pP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5" name="Content Placeholder 1" descr="Lin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6" b="16956"/>
          <a:stretch>
            <a:fillRect/>
          </a:stretch>
        </p:blipFill>
        <p:spPr bwMode="auto">
          <a:xfrm>
            <a:off x="2203446" y="1500106"/>
            <a:ext cx="4769093" cy="24789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01992" y="4246019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University of Helsinki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2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28600" y="590550"/>
            <a:ext cx="8763000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From: </a:t>
            </a:r>
            <a:r>
              <a:rPr lang="en-US" sz="1200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torvalds@klaava.Helsinki.FI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 (Linus Benedict Torvalds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Newsgroups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</a:t>
            </a:r>
            <a:r>
              <a:rPr lang="en-US" sz="1200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comp.os.minix</a:t>
            </a:r>
            <a:endParaRPr lang="en-US" sz="1200" dirty="0" smtClean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Subject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What would you like to see most in minix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?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Summary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small poll for my new operating 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system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Message-ID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1991Aug25.205708.9541@klaava.Helsinki.FI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Date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25 Aug 91 20:57:08 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GMT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Organization</a:t>
            </a:r>
            <a:r>
              <a:rPr lang="en-US" sz="1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: University of </a:t>
            </a:r>
            <a:r>
              <a:rPr lang="en-US" sz="1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Helsinki</a:t>
            </a:r>
          </a:p>
          <a:p>
            <a:pPr algn="l">
              <a:lnSpc>
                <a:spcPct val="90000"/>
              </a:lnSpc>
            </a:pPr>
            <a:endParaRPr lang="en-US" sz="1200" dirty="0">
              <a:solidFill>
                <a:srgbClr val="FFC000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Hello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everybody out there using minix –I’m doing a (free) operating system (just a hobby, won’t be big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and professional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like gnu) for 386(486) AT clones. This has been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brewing since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april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, and is starting to get ready. I’d like any feedback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on things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people like/dislike in minix, as my OS resembles it somewhat(same physical layout of the file-system (due to practical reasons)among other things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). </a:t>
            </a:r>
          </a:p>
          <a:p>
            <a:pPr algn="l"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I’ve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currently ported bash(1.08) and </a:t>
            </a:r>
            <a:r>
              <a:rPr lang="en-US" sz="12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gcc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(1.40), and things seem to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work. This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implies that I’ll get something practical within a few months,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and I’d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like to know what features most people would want. Any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suggestions are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welcome, but I won’t promise I’ll implement them 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Linus </a:t>
            </a:r>
          </a:p>
          <a:p>
            <a:pPr algn="l">
              <a:lnSpc>
                <a:spcPct val="90000"/>
              </a:lnSpc>
            </a:pPr>
            <a:r>
              <a:rPr lang="en-US" sz="12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torvalds@kruuna.helsinki.fi</a:t>
            </a:r>
            <a:endParaRPr lang="en-US" sz="12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  <a:sym typeface="Arial Bold" charset="0"/>
            </a:endParaRP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PS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. Yes – it’s free of any minix code, and it has a multi-threaded fs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. It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is NOT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portable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(uses 386 task switching etc), and it probably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never will 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support anything other than </a:t>
            </a:r>
            <a:r>
              <a:rPr lang="en-US" sz="12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AT-hard disks</a:t>
            </a:r>
            <a:r>
              <a:rPr lang="en-US" sz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Arial Bold" charset="0"/>
              </a:rPr>
              <a:t>, as that’s all I have :-(.</a:t>
            </a:r>
          </a:p>
        </p:txBody>
      </p:sp>
    </p:spTree>
    <p:extLst>
      <p:ext uri="{BB962C8B-B14F-4D97-AF65-F5344CB8AC3E}">
        <p14:creationId xmlns:p14="http://schemas.microsoft.com/office/powerpoint/2010/main" val="161841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Why write an OS though?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6702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7" y="1123950"/>
            <a:ext cx="8502411" cy="286232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2" y="112395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Mainframes, UNIX, </a:t>
            </a: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Minix </a:t>
            </a:r>
            <a:r>
              <a:rPr lang="en-US" sz="40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and licensing, oh my</a:t>
            </a: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:</a:t>
            </a:r>
          </a:p>
          <a:p>
            <a:pPr>
              <a:lnSpc>
                <a:spcPct val="90000"/>
              </a:lnSpc>
            </a:pP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 </a:t>
            </a:r>
            <a:r>
              <a:rPr lang="en-US" sz="40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Brief History of </a:t>
            </a:r>
            <a:endParaRPr lang="en-US" sz="4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Digital </a:t>
            </a:r>
            <a:r>
              <a:rPr lang="en-US" sz="40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Computers</a:t>
            </a:r>
          </a:p>
        </p:txBody>
      </p:sp>
    </p:spTree>
    <p:extLst>
      <p:ext uri="{BB962C8B-B14F-4D97-AF65-F5344CB8AC3E}">
        <p14:creationId xmlns:p14="http://schemas.microsoft.com/office/powerpoint/2010/main" val="127086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714750"/>
            <a:ext cx="8502411" cy="1066800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Arial" charset="0"/>
                <a:ea typeface="Arial" charset="0"/>
                <a:cs typeface="Arial" charset="0"/>
              </a:rPr>
              <a:t>1946 – ENIAC:</a:t>
            </a:r>
          </a:p>
          <a:p>
            <a:pPr marL="0" indent="0" algn="ctr">
              <a:buNone/>
            </a:pPr>
            <a:r>
              <a:rPr lang="en-US" sz="4800" dirty="0" smtClean="0">
                <a:latin typeface="Arial" charset="0"/>
                <a:ea typeface="Arial" charset="0"/>
                <a:cs typeface="Arial" charset="0"/>
              </a:rPr>
              <a:t> 30 tons, 17,468 vacuum tubes and enough memory for 10 digits</a:t>
            </a:r>
            <a:endParaRPr lang="en-US" sz="4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 descr="Enia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4746"/>
            <a:ext cx="4254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257550"/>
            <a:ext cx="8502411" cy="1524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1964 – IBM’s System 360 mainframe: 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Fits in a smaller room, 1024 KB of memory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 descr="IBM_system-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9550"/>
            <a:ext cx="4828032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333750"/>
            <a:ext cx="8502411" cy="14478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1970 – PDP 11:</a:t>
            </a:r>
          </a:p>
          <a:p>
            <a:pPr marL="0" indent="0" algn="ctr">
              <a:buNone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First computer to run UNIX, 4 MB of memory, fits in larger closets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 descr="PDP-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50"/>
            <a:ext cx="2340864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8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UNIX:</a:t>
            </a:r>
          </a:p>
          <a:p>
            <a:pPr marL="0" indent="0" algn="ctr">
              <a:buNone/>
            </a:pPr>
            <a:endParaRPr lang="en-US" sz="4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1970 - Designed to be a portable operating system for use on multiple sets of computing hardware (</a:t>
            </a:r>
            <a:r>
              <a:rPr lang="en-US" sz="3500" i="1" dirty="0" smtClean="0">
                <a:latin typeface="Arial" charset="0"/>
                <a:ea typeface="Arial" charset="0"/>
                <a:cs typeface="Arial" charset="0"/>
              </a:rPr>
              <a:t>in contrast to the previous situation where each mainframe had its own unique OS with little to no compatibility with any other mainframe OS</a:t>
            </a: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).</a:t>
            </a:r>
          </a:p>
          <a:p>
            <a:pPr marL="0" indent="0">
              <a:buNone/>
            </a:pPr>
            <a:endParaRPr lang="en-US" sz="35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Originally designed to allow developing software for multiple platforms, ended up being used to run applications. </a:t>
            </a:r>
          </a:p>
          <a:p>
            <a:pPr marL="0" indent="0">
              <a:buNone/>
            </a:pPr>
            <a:endParaRPr lang="en-US" sz="35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Distributed by AT&amp;T, becomes very popular at universities. Users write large amounts of software for it.</a:t>
            </a:r>
          </a:p>
          <a:p>
            <a:pPr marL="0" indent="0">
              <a:buNone/>
            </a:pPr>
            <a:endParaRPr lang="en-US" sz="35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Draconian licensing. AT&amp;T forbids teaching classes on UNIX at universities, as it considers the design a trade secret.</a:t>
            </a:r>
            <a:endParaRPr lang="en-US" sz="3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73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065396" y="386284"/>
            <a:ext cx="5045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Who is this guy?</a:t>
            </a: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228599" y="1530395"/>
            <a:ext cx="8610600" cy="3429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7169" indent="-207169" algn="l" rtl="0" fontAlgn="base">
              <a:lnSpc>
                <a:spcPct val="90000"/>
              </a:lnSpc>
              <a:spcBef>
                <a:spcPts val="58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1pPr>
            <a:lvl2pPr marL="385048" indent="-177880" algn="l" rtl="0" fontAlgn="base">
              <a:lnSpc>
                <a:spcPct val="90000"/>
              </a:lnSpc>
              <a:spcBef>
                <a:spcPts val="49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2pPr>
            <a:lvl3pPr marL="566500" indent="-181451" algn="l" rtl="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1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3pPr>
            <a:lvl4pPr marL="722233" indent="-155734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4pPr>
            <a:lvl5pPr marL="87368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5pPr>
            <a:lvl6pPr marL="107942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6pPr>
            <a:lvl7pPr marL="128516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7pPr>
            <a:lvl8pPr marL="149090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8pPr>
            <a:lvl9pPr marL="169664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9pPr>
          </a:lstStyle>
          <a:p>
            <a:pPr marL="0" indent="0" algn="ctr">
              <a:buFont typeface="Sketch Gothic Light" charset="0"/>
              <a:buNone/>
            </a:pPr>
            <a:r>
              <a:rPr lang="en-US" sz="2000" b="1" kern="0" dirty="0" smtClean="0">
                <a:latin typeface="Arial" charset="0"/>
                <a:ea typeface="Arial" charset="0"/>
                <a:cs typeface="Arial" charset="0"/>
              </a:rPr>
              <a:t>James Berger</a:t>
            </a:r>
          </a:p>
          <a:p>
            <a:pPr marL="0" indent="0">
              <a:buFont typeface="Sketch Gothic Light" charset="0"/>
              <a:buNone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endParaRPr lang="en-US" sz="2000" b="1" kern="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r>
              <a:rPr lang="en-US" sz="2000" b="1" kern="0" dirty="0" smtClean="0">
                <a:latin typeface="Arial" charset="0"/>
                <a:ea typeface="Arial" charset="0"/>
                <a:cs typeface="Arial" charset="0"/>
              </a:rPr>
              <a:t>SRE (Site Reliability Engineer) at Splunk</a:t>
            </a:r>
          </a:p>
          <a:p>
            <a:pPr marL="0" indent="0">
              <a:buFont typeface="Sketch Gothic Light" charset="0"/>
              <a:buNone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r>
              <a:rPr lang="en-US" sz="2000" b="1" kern="0" dirty="0" smtClean="0">
                <a:latin typeface="Arial" charset="0"/>
                <a:ea typeface="Arial" charset="0"/>
                <a:cs typeface="Arial" charset="0"/>
              </a:rPr>
              <a:t>Previously:</a:t>
            </a:r>
          </a:p>
          <a:p>
            <a:pPr marL="0" indent="0">
              <a:buFont typeface="Sketch Gothic Light" charset="0"/>
              <a:buNone/>
            </a:pPr>
            <a:r>
              <a:rPr lang="en-US" sz="2000" b="1" kern="0" dirty="0" smtClean="0">
                <a:latin typeface="Arial" charset="0"/>
                <a:ea typeface="Arial" charset="0"/>
                <a:cs typeface="Arial" charset="0"/>
              </a:rPr>
              <a:t>Cloud Engineer at Amazon Web Services</a:t>
            </a:r>
          </a:p>
          <a:p>
            <a:pPr marL="0" indent="0">
              <a:buFont typeface="Sketch Gothic Light" charset="0"/>
              <a:buNone/>
            </a:pPr>
            <a:endParaRPr lang="en-US" sz="2000" b="1" kern="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r>
              <a:rPr lang="en-US" sz="2000" b="1" kern="0" dirty="0" smtClean="0">
                <a:latin typeface="Arial" charset="0"/>
                <a:ea typeface="Arial" charset="0"/>
                <a:cs typeface="Arial" charset="0"/>
              </a:rPr>
              <a:t>Linux Sysadmin for </a:t>
            </a:r>
            <a:r>
              <a:rPr lang="en-US" sz="2000" b="1" kern="0" dirty="0" err="1" smtClean="0">
                <a:latin typeface="Arial" charset="0"/>
                <a:ea typeface="Arial" charset="0"/>
                <a:cs typeface="Arial" charset="0"/>
              </a:rPr>
              <a:t>Hosting.com</a:t>
            </a: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Font typeface="Sketch Gothic Light" charset="0"/>
              <a:buNone/>
            </a:pPr>
            <a:endParaRPr lang="en-US" sz="2000" b="1" kern="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51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Arial" charset="0"/>
                <a:ea typeface="Arial" charset="0"/>
                <a:cs typeface="Arial" charset="0"/>
              </a:rPr>
              <a:t>MINIX:</a:t>
            </a:r>
          </a:p>
          <a:p>
            <a:pPr marL="0" indent="0" algn="ctr">
              <a:buNone/>
            </a:pPr>
            <a:endParaRPr lang="en-US" sz="48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Amsterdam,1987 - Professor </a:t>
            </a:r>
            <a:r>
              <a:rPr lang="en-US" sz="3500" dirty="0">
                <a:latin typeface="Arial" charset="0"/>
                <a:ea typeface="Arial" charset="0"/>
                <a:cs typeface="Arial" charset="0"/>
              </a:rPr>
              <a:t>Tanenbaum </a:t>
            </a: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3500" dirty="0" err="1">
                <a:latin typeface="Arial" charset="0"/>
                <a:ea typeface="Arial" charset="0"/>
                <a:cs typeface="Arial" charset="0"/>
              </a:rPr>
              <a:t>Vrije</a:t>
            </a:r>
            <a:r>
              <a:rPr lang="en-US" sz="3500" dirty="0">
                <a:latin typeface="Arial" charset="0"/>
                <a:ea typeface="Arial" charset="0"/>
                <a:cs typeface="Arial" charset="0"/>
              </a:rPr>
              <a:t> University </a:t>
            </a: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writes a UNIX-like operating system so his students </a:t>
            </a:r>
            <a:r>
              <a:rPr lang="en-US" sz="3500" dirty="0">
                <a:latin typeface="Arial" charset="0"/>
                <a:ea typeface="Arial" charset="0"/>
                <a:cs typeface="Arial" charset="0"/>
              </a:rPr>
              <a:t>could gain hands on knowledge regarding operating systems</a:t>
            </a:r>
            <a:endParaRPr lang="en-US" sz="35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35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Primarily for educational use with much less restrictive licensing than UNIX.</a:t>
            </a:r>
          </a:p>
          <a:p>
            <a:pPr marL="0" indent="0">
              <a:buNone/>
            </a:pPr>
            <a:endParaRPr lang="en-US" sz="35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However, licensing still restricts it to educational use only. And it costs $69 </a:t>
            </a:r>
            <a:r>
              <a:rPr lang="en-US" sz="2900" i="1" dirty="0" smtClean="0">
                <a:latin typeface="Arial" charset="0"/>
                <a:ea typeface="Arial" charset="0"/>
                <a:cs typeface="Arial" charset="0"/>
              </a:rPr>
              <a:t>($143 in 2016 dollars</a:t>
            </a: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) per copy. </a:t>
            </a: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</a:rPr>
              <a:t>Not free </a:t>
            </a:r>
          </a:p>
          <a:p>
            <a:pPr marL="0" indent="0">
              <a:buNone/>
            </a:pPr>
            <a:r>
              <a:rPr lang="en-US" sz="3500" dirty="0" smtClean="0">
                <a:latin typeface="Arial" charset="0"/>
                <a:ea typeface="Arial" charset="0"/>
                <a:cs typeface="Arial" charset="0"/>
                <a:sym typeface="Wingdings"/>
              </a:rPr>
              <a:t></a:t>
            </a:r>
            <a:endParaRPr lang="en-US" sz="3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7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537281"/>
            <a:ext cx="8502411" cy="4419600"/>
          </a:xfrm>
        </p:spPr>
        <p:txBody>
          <a:bodyPr anchor="ctr">
            <a:normAutofit fontScale="70000" lnSpcReduction="20000"/>
          </a:bodyPr>
          <a:lstStyle/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Everything is represented as a file.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 directory? File.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 device? File.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 process? File.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Designed as a multi-user system, servers first and desktops second in complete contrast to Windows.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Turns out it is AMAZING at running internet servers. Fantastic performance, rock-solid uptime.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h, and free.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Windows Server 2012 R2 </a:t>
            </a:r>
            <a:r>
              <a:rPr lang="en-US" sz="2000" i="1" u="sng" dirty="0" smtClean="0">
                <a:latin typeface="Arial" charset="0"/>
                <a:ea typeface="Arial" charset="0"/>
                <a:cs typeface="Arial" charset="0"/>
              </a:rPr>
              <a:t>base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edition, 4 CPU / core license? $1,305.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Times a few hundred servers, with 12-48 cores each?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Very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expensive.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Heavy on the text-only interface. There is a GUI, but it’s about as good of a GUI as the Windows command line is a command line interface. You can do… things. Really. We promise.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Pros – very affordable,  runs on just about any hardware out there.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Cons? A gigantic volunteer project where programmers don’t get paid to contribute (ignoring Ubuntu). Documentation can be spotty, some things are amazing, others aren’t.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33600" y="57150"/>
            <a:ext cx="504519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Linux – Basic Concepts:</a:t>
            </a:r>
            <a:endParaRPr lang="en-US" sz="28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759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1026986" y="2087002"/>
            <a:ext cx="712201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There’s more than one version of Linux?</a:t>
            </a:r>
          </a:p>
          <a:p>
            <a:r>
              <a:rPr lang="en-U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How popular is this 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1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6956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Linux Family Tree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654336"/>
            <a:ext cx="1128987" cy="44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2190750"/>
            <a:ext cx="8381999" cy="838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What can I expect to learn in this class?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2880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6739" y="590550"/>
            <a:ext cx="8502411" cy="455295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distributions and </a:t>
            </a: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overview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 Linux vs UNIX, Linux vs Windows, 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 app repos and GNU vs paid software, how 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Linux package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managers work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Command 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line basics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cd, mv,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cp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touch,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chmod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adduser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vs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useradd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ssh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etc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Command 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line intermediate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- pipes, grep, locate,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rm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mount,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fdisk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xargs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don't use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backtick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etc</a:t>
            </a:r>
          </a:p>
          <a:p>
            <a:pPr marL="228600" indent="-228600">
              <a:buFont typeface="+mj-lt"/>
              <a:buAutoNum type="arabicPeriod"/>
            </a:pPr>
            <a:endParaRPr lang="en-US" sz="10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Bash 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scripting part 1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basic operations, if statements, while and for,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Bash 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scripting part 2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writing a function, arrays, handling files,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lsof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stat, fork, how not to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forkbomb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exec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Bash 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scripting part 3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writing your own simple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endParaRPr lang="en-US" sz="10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general architecture part 1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userland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architecture, kernel architecture, run levels, bootloaders, initial ram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disk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general architecture part 2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- kernel modules and tuning, system calls, more detail on the boot /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process,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systemd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vs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init</a:t>
            </a:r>
            <a:endParaRPr lang="en-US" sz="10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disk architecture and RAID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fstab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mount,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fdisk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madm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LVS, RAID levels, character devices vs block devices, IO and split IO, NFS shares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memory architecture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- swap, virtual memory vs physical memory, page cache and dirty pages, pages vs huge pages, buffer overflow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attacks</a:t>
            </a:r>
            <a:endParaRPr lang="en-US" sz="10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CPU architecture part 1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top vs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htop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mtop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etc, process IDs, virtual filesystems - /proc and /sys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CPU architecture part 2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CPU schedulers - CFS vs O(1) scheduler, using 'nice', load vs %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cpu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utilization</a:t>
            </a:r>
            <a:endParaRPr lang="en-US" sz="10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network architecture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network interfaces,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tcpdump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netcat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server / client mode, dig,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nslookup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telnet, </a:t>
            </a:r>
            <a:r>
              <a:rPr lang="en-US" sz="1000" b="1" dirty="0" err="1" smtClean="0">
                <a:latin typeface="Arial" charset="0"/>
                <a:ea typeface="Arial" charset="0"/>
                <a:cs typeface="Arial" charset="0"/>
              </a:rPr>
              <a:t>netstat</a:t>
            </a:r>
            <a:endParaRPr lang="en-US" sz="10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sz="10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permissions 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sudo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users, groups, wheel, files, sticky bit,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chattr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 and immutable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r>
              <a:rPr lang="en-US" sz="1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sz="1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troubleshooting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- environment variables, </a:t>
            </a:r>
            <a:r>
              <a:rPr lang="en-US" sz="1000" b="1" dirty="0" err="1" smtClean="0">
                <a:latin typeface="Arial" charset="0"/>
                <a:ea typeface="Arial" charset="0"/>
                <a:cs typeface="Arial" charset="0"/>
              </a:rPr>
              <a:t>cron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logging, log rotating / compressing, basic troubleshooting - uptime, free, what logs where, </a:t>
            </a:r>
            <a:r>
              <a:rPr lang="en-US" sz="1000" b="1" dirty="0" err="1">
                <a:latin typeface="Arial" charset="0"/>
                <a:ea typeface="Arial" charset="0"/>
                <a:cs typeface="Arial" charset="0"/>
              </a:rPr>
              <a:t>dmesg</a:t>
            </a:r>
            <a:r>
              <a:rPr lang="en-US" sz="10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b="1" dirty="0" smtClean="0">
                <a:latin typeface="Arial" charset="0"/>
                <a:ea typeface="Arial" charset="0"/>
                <a:cs typeface="Arial" charset="0"/>
              </a:rPr>
              <a:t>messages</a:t>
            </a:r>
            <a:endParaRPr lang="en-US" sz="1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9763" y="133350"/>
            <a:ext cx="68563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Semester One – Everything Linux!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590549"/>
            <a:ext cx="8502411" cy="45529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Serving up web content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- Setting up and configuring Apache and basic web services</a:t>
            </a: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Hardening a Linux box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selinux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iptables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, recovering things in single user mode,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chroot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jails and advanced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sudo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usage (per command, etc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3.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Relational databases in depth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- Setting up MySQL, running basic queries, show explain and query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troubleshooting</a:t>
            </a:r>
          </a:p>
          <a:p>
            <a:pPr marL="0" indent="0">
              <a:buNone/>
            </a:pP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4.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Building a LAMP stack part 1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Caching with Varnish, multiple front ends using a load balancer (LVS?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nginx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?)</a:t>
            </a: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5.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Building a LAMP stack part 2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NFS file servers, setting up and configuring database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replication</a:t>
            </a:r>
          </a:p>
          <a:p>
            <a:pPr marL="0" indent="0">
              <a:buNone/>
            </a:pP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6.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Advanced networking part 1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Troubleshooting with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tcpdump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and analyzing traffic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– don’t send passwords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in clear text,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etc.</a:t>
            </a: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7.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Advanced networking part 2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Static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routes (</a:t>
            </a:r>
            <a:r>
              <a:rPr lang="en-US" sz="1100" b="1" i="1" dirty="0" err="1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plz</a:t>
            </a:r>
            <a:r>
              <a:rPr lang="en-US" sz="1100" b="1" i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 no, use DNS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),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NAT,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auth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using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kerberos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, DNS troubleshooting and configuration, securing NFS and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FTP</a:t>
            </a:r>
          </a:p>
          <a:p>
            <a:pPr marL="0" indent="0">
              <a:buNone/>
            </a:pP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8.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Advanced systems part 1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Writing a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'hello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world' kernel module, tuning a kernel</a:t>
            </a: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9.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Advanced systems part 2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Troubleshooting stack traces with </a:t>
            </a:r>
            <a:r>
              <a:rPr lang="en-US" sz="1100" b="1" dirty="0" err="1">
                <a:latin typeface="Arial" charset="0"/>
                <a:ea typeface="Arial" charset="0"/>
                <a:cs typeface="Arial" charset="0"/>
              </a:rPr>
              <a:t>strace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, kernel panics / crash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dumps</a:t>
            </a:r>
          </a:p>
          <a:p>
            <a:pPr marL="0" indent="0">
              <a:buNone/>
            </a:pPr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10. </a:t>
            </a:r>
            <a:r>
              <a:rPr lang="en-US" sz="11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Advanced Bash scripting </a:t>
            </a:r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- handling asynchronous IO, reading from streams, creating a buffer, running in O(n) time vs O(n2) time,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etc</a:t>
            </a:r>
          </a:p>
          <a:p>
            <a:pPr marL="0" indent="0">
              <a:buNone/>
            </a:pPr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6949" y="322783"/>
            <a:ext cx="748480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Semester Two – </a:t>
            </a:r>
            <a:r>
              <a:rPr lang="en-US" sz="32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 Really Fun </a:t>
            </a: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Stuff: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8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1860786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How to compress 1,000 hours of content into 15 hours: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85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668764" y="1943886"/>
            <a:ext cx="5838457" cy="125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This seems insanely ambitious</a:t>
            </a:r>
            <a:r>
              <a:rPr lang="is-I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…</a:t>
            </a:r>
          </a:p>
          <a:p>
            <a:pPr>
              <a:lnSpc>
                <a:spcPct val="90000"/>
              </a:lnSpc>
            </a:pPr>
            <a:endParaRPr lang="is-IS" sz="28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is-IS" sz="2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Will my brain melt?</a:t>
            </a:r>
            <a:endParaRPr lang="en-US" sz="1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2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38400" y="1197340"/>
            <a:ext cx="1804460" cy="32766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Google.com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Facebook.com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Youtube.com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Amazon.com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Yahoo.com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Wikipedia.org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Ebay.com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Twitter.com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Reddit.com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Netflix.com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>
                <a:latin typeface="Arial" charset="0"/>
                <a:ea typeface="Arial" charset="0"/>
                <a:cs typeface="Arial" charset="0"/>
              </a:rPr>
              <a:t>Pinterest.com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Live.com</a:t>
            </a:r>
            <a:endParaRPr lang="en-US" sz="1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428" y="133350"/>
            <a:ext cx="868705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 Top 25 Sites On the Internet (by traffic):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95800" y="1197340"/>
            <a:ext cx="2028387" cy="357578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207169" indent="-207169" algn="l" rtl="0" fontAlgn="base">
              <a:lnSpc>
                <a:spcPct val="90000"/>
              </a:lnSpc>
              <a:spcBef>
                <a:spcPts val="58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1pPr>
            <a:lvl2pPr marL="385048" indent="-177880" algn="l" rtl="0" fontAlgn="base">
              <a:lnSpc>
                <a:spcPct val="90000"/>
              </a:lnSpc>
              <a:spcBef>
                <a:spcPts val="49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2pPr>
            <a:lvl3pPr marL="566500" indent="-181451" algn="l" rtl="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Sketch Gothic Light" charset="0"/>
              <a:buChar char="•"/>
              <a:defRPr sz="21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3pPr>
            <a:lvl4pPr marL="722233" indent="-155734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4pPr>
            <a:lvl5pPr marL="87368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5pPr>
            <a:lvl6pPr marL="107942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6pPr>
            <a:lvl7pPr marL="128516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7pPr>
            <a:lvl8pPr marL="149090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8pPr>
            <a:lvl9pPr marL="1696641" indent="-151448" algn="l" rtl="0" fontAlgn="base">
              <a:lnSpc>
                <a:spcPct val="90000"/>
              </a:lnSpc>
              <a:spcBef>
                <a:spcPts val="315"/>
              </a:spcBef>
              <a:spcAft>
                <a:spcPct val="0"/>
              </a:spcAft>
              <a:buClr>
                <a:srgbClr val="FFFFFF"/>
              </a:buClr>
              <a:buSzPct val="89000"/>
              <a:buFont typeface="Wingdings" charset="0"/>
              <a:buChar char="q"/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Sketch Gothic Light" charset="0"/>
              </a:defRPr>
            </a:lvl9pPr>
          </a:lstStyle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Craigslist.org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Linkedin.com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Bing.com</a:t>
            </a:r>
            <a:endParaRPr lang="en-US" sz="1400" b="1" kern="0" dirty="0" smtClean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Chase.com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Instagram.com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Imgur.com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Paypal.com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MSN.com</a:t>
            </a:r>
            <a:endParaRPr lang="en-US" sz="1400" b="1" kern="0" dirty="0" smtClean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CNN.com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ESPN.com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Tumblr.com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Bankofamerica.com</a:t>
            </a:r>
            <a:endParaRPr lang="en-US" sz="1400" b="1" kern="0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 startAt="13"/>
            </a:pPr>
            <a:r>
              <a:rPr lang="en-US" sz="1400" b="1" kern="0" dirty="0" err="1" smtClean="0">
                <a:latin typeface="Arial" charset="0"/>
                <a:ea typeface="Arial" charset="0"/>
                <a:cs typeface="Arial" charset="0"/>
              </a:rPr>
              <a:t>Wellsfargo.com</a:t>
            </a:r>
            <a:endParaRPr lang="en-US" sz="1400" b="1" kern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0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065396" y="1971585"/>
            <a:ext cx="50451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So tell me about this </a:t>
            </a:r>
            <a:r>
              <a:rPr lang="en-US" sz="40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Linux thing</a:t>
            </a: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35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201092" y="1971585"/>
            <a:ext cx="6773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Why does 96% of the internet run on Linux?</a:t>
            </a: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35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7750"/>
            <a:ext cx="8686800" cy="401955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Set it up and leave it for years – rock solid uptime.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 need to reboot it. Maybe 3-4 times a year.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Easy to secure.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Viruses are next to unheard of.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Easy to write code for.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Free.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Tons of free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Did I mention the OS is free?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Did I mention the software is free too?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9200" y="285750"/>
            <a:ext cx="643317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Why Run the Internet On Linux?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55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0"/>
            <a:ext cx="8502411" cy="18097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What is this </a:t>
            </a:r>
            <a:r>
              <a:rPr lang="en-US" sz="48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cloud thing?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39" y="1809750"/>
            <a:ext cx="2692908" cy="25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1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95350"/>
            <a:ext cx="845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One sentence:</a:t>
            </a:r>
          </a:p>
          <a:p>
            <a:endParaRPr lang="en-US" sz="2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“Other people host computing power, storage, data </a:t>
            </a:r>
            <a:r>
              <a:rPr lang="en-US" sz="20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for you</a:t>
            </a:r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.</a:t>
            </a:r>
          </a:p>
          <a:p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and every other thing that goes along with running a data center.”</a:t>
            </a:r>
          </a:p>
          <a:p>
            <a:endParaRPr lang="en-US" sz="2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endParaRPr lang="en-US" sz="2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Two sentences:</a:t>
            </a:r>
          </a:p>
          <a:p>
            <a:endParaRPr lang="en-US" sz="20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r>
              <a:rPr lang="en-US" sz="2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“They do this and also provide platforms or services to go along with the computing and storage resources.”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5125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2156251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People pay money for this?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7781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0"/>
            <a:ext cx="8502411" cy="18097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AWS Revenue in Billions, 2014-2015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93" y="1809750"/>
            <a:ext cx="5029200" cy="26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8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2156251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But why?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5663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Buy a server – few hundred dollars to a few thousand dollars. Wait a few weeks for it to be delivered. Maybe wait a few more weeks beforehand getting a small business loan to pay for it.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Buy a Windows Server license or hire a Linux sysadmin – a few hundred to tens of thousands a year.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Pay for a business class internet connection – a few hundred dollars to a few thousand dollars a month.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Spend a day or two configuring and setting up the server. Maybe a few weeks if it’s something fancy.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Need ten servers? Throw more money at it and wait a few more months between getting the authorization to spend the money and actually getting the computing resources up and running in a useful state.</a:t>
            </a:r>
            <a:endParaRPr lang="en-US" sz="1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Time between the brilliant initial idea and getting it up and running on a server? A few months. How long can you burn cash for before you run out of it?</a:t>
            </a:r>
            <a:endParaRPr lang="en-US" sz="11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8879" y="133350"/>
            <a:ext cx="739817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Getting a server – the good old days: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12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All of the above steps. Except now you need lots of money – you can only grow as fast as you bring in money, but you might be too slow before a wealthier competitor copies you, throws more money at the problem and runs you out of business.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you need power. A lot of it. Real estate with this much power isn’t cheap. Time to spend a million or two for a decent sized space.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 also need cooling. Literal tons of of it. And even more power. Five Liebert CRACs at $50,000 each to keep your hardware from melting down. $250,000 in hardware isn’t a small business loan any longer.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 need bandwidth, and lots of it. $10,000 a month for a pipe big enough to provide bandwidth to an entire data center wouldn’t be unusual.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few million dollars later, you realize you need less hardware to do the same work. You have a million dollars of hardware sitting around doing nothing with a few more million dollars worth humming along. It’s a heck of a sunk cost.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Two years later, you need even more hardware, and you have to build a second data center, bigger than the first. Your CFO says ten million is a lot of money.</a:t>
            </a:r>
            <a:endParaRPr lang="en-US" sz="11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8584" y="133350"/>
            <a:ext cx="771878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Getting more than a handful of servers</a:t>
            </a:r>
          </a:p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– the good old days: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Buy a server – few hundred dollars to a few thousand dollars. Wait a few weeks for it to be delivered. Maybe wait a few more weeks beforehand getting a small business loan to pay for it.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Buy a few Windows Server license or hire a Linux sysadmin or two – a few hundred to tens of thousands a year.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Pay for a business class internet connection – a few hundred dollars to a few thousand dollars a month.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Spend a day or two configuring and setting up the server. Maybe a few weeks if it’s something fancy. But now you can make copies of the first server.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Need ten servers? Virtualization to the rescue! Buy a beefy server and put ten VMs on it, for less than the cost of ten physical servers.</a:t>
            </a:r>
            <a:endParaRPr lang="en-US" sz="14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Time between the brilliant initial idea and getting it up and running on a server? Not quite as long as before.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How long can you burn cash for before you run out of it?</a:t>
            </a:r>
            <a:endParaRPr lang="en-US" sz="11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5065" y="133350"/>
            <a:ext cx="678583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Getting a server – the recent past:</a:t>
            </a:r>
          </a:p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(virtualization to the rescue!)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14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85750"/>
            <a:ext cx="86106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where software is free of charge.</a:t>
            </a:r>
          </a:p>
          <a:p>
            <a:pPr marL="0" indent="0">
              <a:buNone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where your operating system is free.</a:t>
            </a:r>
          </a:p>
          <a:p>
            <a:pPr marL="0" indent="0">
              <a:buNone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where you can edit the source code of your software, add to it, fix it, do anything with it.*</a:t>
            </a:r>
          </a:p>
          <a:p>
            <a:pPr marL="0" indent="0">
              <a:buNone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*(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except sell it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without viruses.</a:t>
            </a:r>
          </a:p>
          <a:p>
            <a:pPr marL="0" indent="0">
              <a:buNone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where your software isn’t reporting on what you do.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Imagine a world where you’re in control of everything, from top to bottom.</a:t>
            </a:r>
          </a:p>
          <a:p>
            <a:pPr>
              <a:buFont typeface="Arial" charset="0"/>
              <a:buChar char="•"/>
            </a:pP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7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Same as before, except you don’t need quite as much physical real estate to house it all in.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20-50%, best case scenario.</a:t>
            </a:r>
            <a:endParaRPr lang="en-US" sz="11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8584" y="133350"/>
            <a:ext cx="771878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Getting more than a handful of servers</a:t>
            </a:r>
          </a:p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– the recent path: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83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197158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This sounds terrible</a:t>
            </a:r>
            <a:r>
              <a:rPr lang="en-US" sz="36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! </a:t>
            </a:r>
          </a:p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How does anyone get anything done?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0243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Open an AWS, Google Cloud or Azure account.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Spin up as many instances or VMs as you want! (limited only by your money)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Don’t need them? Get rid of them! Don’t pay for resources you aren’t using.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Having someone else pay for the data center and everything needed to run it is a lot cheaper when it’s spread across millions of customers.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Your cost to store data and run servers drops dramatically.</a:t>
            </a:r>
          </a:p>
        </p:txBody>
      </p:sp>
      <p:sp>
        <p:nvSpPr>
          <p:cNvPr id="2" name="Rectangle 1"/>
          <p:cNvSpPr/>
          <p:nvPr/>
        </p:nvSpPr>
        <p:spPr>
          <a:xfrm>
            <a:off x="1444635" y="133350"/>
            <a:ext cx="5966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Getting a server – the present</a:t>
            </a:r>
            <a:endParaRPr lang="en-US" sz="105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25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224858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So is ever cheaper to do it yourself?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4556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60868" y="1047750"/>
            <a:ext cx="6934200" cy="3810000"/>
          </a:xfrm>
        </p:spPr>
        <p:txBody>
          <a:bodyPr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The amount of computing power and storage you need today will not change for years. You need five servers today and a few hundred gigs of storage, and that’s it. No matter how much your company grows, this won’t change (maybe you run a lumber mill?)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You are able to reliably predict the future.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822480" y="133350"/>
            <a:ext cx="3211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Yes, but only if: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5631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197158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So is the cloud just the remote hosting of compute power and </a:t>
            </a:r>
            <a:r>
              <a:rPr lang="en-US" sz="36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storage?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6178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1971585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SaaS - “Software as a Service”</a:t>
            </a:r>
          </a:p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PaaS – “Platform as a Service”</a:t>
            </a:r>
          </a:p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IaaS – “Infrastructure as a Service”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1959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3" y="1326465"/>
            <a:ext cx="7581900" cy="298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993" y="35791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SaaS </a:t>
            </a:r>
            <a:r>
              <a:rPr lang="en-US" sz="36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 PaaS vs IaaS: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3291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197158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Why do they call it ‘Amazon Web Services’ anyway?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72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350"/>
            <a:ext cx="8763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25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065396" y="2248584"/>
            <a:ext cx="5045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Sounds nice, right?</a:t>
            </a: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43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7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15993" y="1694587"/>
            <a:ext cx="9144000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Next class:</a:t>
            </a:r>
          </a:p>
          <a:p>
            <a:pPr>
              <a:lnSpc>
                <a:spcPct val="90000"/>
              </a:lnSpc>
            </a:pPr>
            <a:endParaRPr lang="en-US" sz="48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“How to Destroy A Linux Server With One Easy Command”</a:t>
            </a:r>
          </a:p>
          <a:p>
            <a:pPr>
              <a:lnSpc>
                <a:spcPct val="90000"/>
              </a:lnSpc>
            </a:pPr>
            <a:endParaRPr lang="en-US" sz="2400" dirty="0" smtClean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(no, really, it’s good to get it out of the way)</a:t>
            </a:r>
            <a:endParaRPr lang="en-US" sz="12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9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93" y="1694587"/>
            <a:ext cx="9144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Questions?</a:t>
            </a:r>
            <a:endParaRPr lang="en-US" sz="24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8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72838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49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676746" y="2248584"/>
            <a:ext cx="782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First</a:t>
            </a:r>
            <a:r>
              <a:rPr lang="en-US" sz="400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, how did this even start?</a:t>
            </a:r>
            <a:endParaRPr lang="en-US" sz="40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27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The History of Linux:</a:t>
            </a: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 (very) Quick Overview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2442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88" y="361950"/>
            <a:ext cx="8502411" cy="441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01993" y="2193185"/>
            <a:ext cx="4572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dirty="0" smtClean="0">
                <a:solidFill>
                  <a:srgbClr val="FFC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1991:</a:t>
            </a:r>
            <a:endParaRPr lang="en-US" sz="4800" dirty="0">
              <a:solidFill>
                <a:srgbClr val="FFC000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and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76767"/>
      </a:accent1>
      <a:accent2>
        <a:srgbClr val="333399"/>
      </a:accent2>
      <a:accent3>
        <a:srgbClr val="FFFFFF"/>
      </a:accent3>
      <a:accent4>
        <a:srgbClr val="000000"/>
      </a:accent4>
      <a:accent5>
        <a:srgbClr val="B8B8B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Bullets">
      <a:majorFont>
        <a:latin typeface="Sketch Gothic Bold"/>
        <a:ea typeface="ヒラギノ角ゴ ProN W6"/>
        <a:cs typeface="ヒラギノ角ゴ ProN W6"/>
      </a:majorFont>
      <a:minorFont>
        <a:latin typeface="Sketch Gothic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and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Default - Panel">
  <a:themeElements>
    <a:clrScheme name="Default - Pan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Panel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Pan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Default - Blank ReInvent">
  <a:themeElements>
    <a:clrScheme name="Default - Blank ReInv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Blank ReInvent">
      <a:majorFont>
        <a:latin typeface="Sketch Gothic Light"/>
        <a:ea typeface="ヒラギノ角ゴ ProN W3"/>
        <a:cs typeface="ヒラギノ角ゴ ProN W3"/>
      </a:majorFont>
      <a:minorFont>
        <a:latin typeface="Sketch Gothic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Blank ReInv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Default - Opening 1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Opening 1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Opening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- Amazon Speaker">
  <a:themeElements>
    <a:clrScheme name="Default - Amazon Speak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Amazon Speaker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Amazon Speak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1_Title and Content copy 1">
  <a:themeElements>
    <a:clrScheme name="Default - 1_Title and Content copy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 copy 1">
      <a:majorFont>
        <a:latin typeface="Sketch Gothic Bold"/>
        <a:ea typeface="ヒラギノ角ゴ ProN W6"/>
        <a:cs typeface="ヒラギノ角ゴ ProN W6"/>
      </a:majorFont>
      <a:minorFont>
        <a:latin typeface="Sketch Gothic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- Opening 1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Opening 1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Opening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efault - 1_Title and Content copy 3">
  <a:themeElements>
    <a:clrScheme name="Default - 1_Title and Content copy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 copy 3">
      <a:majorFont>
        <a:latin typeface="Sketch Gothic Bold"/>
        <a:ea typeface="ヒラギノ角ゴ ProN W6"/>
        <a:cs typeface="ヒラギノ角ゴ ProN W6"/>
      </a:majorFont>
      <a:minorFont>
        <a:latin typeface="Sketch Gothic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copy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- Guest Speaker">
  <a:themeElements>
    <a:clrScheme name="Default - Guest Speak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Guest Speaker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Guest Speak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- Thank You">
  <a:themeElements>
    <a:clrScheme name="Default - Thank Yo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hank You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hank Yo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- 1_Title and Content copy 1">
  <a:themeElements>
    <a:clrScheme name="Default - 1_Title and Content copy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 copy 1">
      <a:majorFont>
        <a:latin typeface="Sketch Gothic Bold"/>
        <a:ea typeface="ヒラギノ角ゴ ProN W6"/>
        <a:cs typeface="ヒラギノ角ゴ ProN W6"/>
      </a:majorFont>
      <a:minorFont>
        <a:latin typeface="Sketch Gothic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- BREAK">
  <a:themeElements>
    <a:clrScheme name="Default - BREA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BREAK">
      <a:majorFont>
        <a:latin typeface="Sketch Gothic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BREA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26934</TotalTime>
  <Pages>0</Pages>
  <Words>2059</Words>
  <Characters>0</Characters>
  <Application>Microsoft Macintosh PowerPoint</Application>
  <PresentationFormat>On-screen Show (16:9)</PresentationFormat>
  <Lines>0</Lines>
  <Paragraphs>264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51</vt:i4>
      </vt:variant>
    </vt:vector>
  </HeadingPairs>
  <TitlesOfParts>
    <vt:vector size="73" baseType="lpstr">
      <vt:lpstr>Arial Bold</vt:lpstr>
      <vt:lpstr>Consolas</vt:lpstr>
      <vt:lpstr>Gill Sans</vt:lpstr>
      <vt:lpstr>ＭＳ Ｐゴシック</vt:lpstr>
      <vt:lpstr>Sketch Gothic Bold</vt:lpstr>
      <vt:lpstr>Sketch Gothic Light</vt:lpstr>
      <vt:lpstr>Wingdings</vt:lpstr>
      <vt:lpstr>ヒラギノ角ゴ ProN W3</vt:lpstr>
      <vt:lpstr>ヒラギノ角ゴ ProN W6</vt:lpstr>
      <vt:lpstr>Arial</vt:lpstr>
      <vt:lpstr>Title and Bullets</vt:lpstr>
      <vt:lpstr>Default - Amazon Speaker</vt:lpstr>
      <vt:lpstr>Default - 1_Title and Content copy 1</vt:lpstr>
      <vt:lpstr>Default - Opening 1</vt:lpstr>
      <vt:lpstr>Default - 1_Title and Content copy 3</vt:lpstr>
      <vt:lpstr>Default - Guest Speaker</vt:lpstr>
      <vt:lpstr>Default - Thank You</vt:lpstr>
      <vt:lpstr>Default - 1_Title and Content copy 1</vt:lpstr>
      <vt:lpstr>Default - BREAK</vt:lpstr>
      <vt:lpstr>Default - Panel</vt:lpstr>
      <vt:lpstr>Default - Blank ReInvent</vt:lpstr>
      <vt:lpstr>Default - Opening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AWS</dc:creator>
  <dc:description>Template Designer: peteh@amazon.com
Event Date: November 27, 28, 29, 2012
Event Location: The Venitian - Las Vegas, NV</dc:description>
  <cp:lastModifiedBy>Microsoft Office User</cp:lastModifiedBy>
  <cp:revision>361</cp:revision>
  <dcterms:modified xsi:type="dcterms:W3CDTF">2016-10-10T16:40:09Z</dcterms:modified>
</cp:coreProperties>
</file>